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8" r:id="rId3"/>
    <p:sldId id="258" r:id="rId4"/>
    <p:sldId id="294" r:id="rId5"/>
    <p:sldId id="295" r:id="rId6"/>
    <p:sldId id="282" r:id="rId7"/>
    <p:sldId id="296" r:id="rId8"/>
    <p:sldId id="264" r:id="rId9"/>
    <p:sldId id="285" r:id="rId10"/>
    <p:sldId id="290" r:id="rId11"/>
    <p:sldId id="292" r:id="rId12"/>
    <p:sldId id="291" r:id="rId13"/>
    <p:sldId id="259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30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6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9535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9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755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8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5923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F4DFEA-8BC6-4651-B33A-F0A89B85793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886DBB-AA3C-4907-86C3-4FE61FBBBE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08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01D-4078-4FD0-A716-2634C93B1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Comparative literature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1DB5-5DB4-445C-A2A9-8F8BE356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/>
              <a:t>Shaymaa A. Shahine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4B8402-325D-4B58-B4FC-5EDAA67192FE}"/>
              </a:ext>
            </a:extLst>
          </p:cNvPr>
          <p:cNvSpPr txBox="1">
            <a:spLocks/>
          </p:cNvSpPr>
          <p:nvPr/>
        </p:nvSpPr>
        <p:spPr>
          <a:xfrm>
            <a:off x="1659467" y="872837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Faculty of Arts</a:t>
            </a:r>
          </a:p>
          <a:p>
            <a:pPr algn="ctr"/>
            <a:r>
              <a:rPr lang="en-GB" sz="2800" b="1" dirty="0"/>
              <a:t>Year 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174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350F7C-B36C-4B02-A445-05C39E4EE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88490"/>
            <a:ext cx="4800600" cy="632529"/>
          </a:xfrm>
        </p:spPr>
        <p:txBody>
          <a:bodyPr/>
          <a:lstStyle/>
          <a:p>
            <a:r>
              <a:rPr lang="en-GB" dirty="0"/>
              <a:t>French(Influence)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15C48F-72BB-479A-AAAE-CDF7EEEE0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870155"/>
            <a:ext cx="4800600" cy="578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movement of </a:t>
            </a:r>
          </a:p>
          <a:p>
            <a:pPr marL="0" indent="0">
              <a:buNone/>
            </a:pPr>
            <a:r>
              <a:rPr lang="en-GB" dirty="0"/>
              <a:t>1- literary Genre and School</a:t>
            </a:r>
          </a:p>
          <a:p>
            <a:pPr marL="0" indent="0">
              <a:buNone/>
            </a:pPr>
            <a:r>
              <a:rPr lang="en-GB" dirty="0"/>
              <a:t>2- Ideological Echoes: IDEAS Religion/philosophy/history</a:t>
            </a:r>
          </a:p>
          <a:p>
            <a:pPr marL="0" indent="0">
              <a:buNone/>
            </a:pPr>
            <a:r>
              <a:rPr lang="en-GB" dirty="0"/>
              <a:t>3- Images Echoes: (A Country’s Image/An Image of a certain object or </a:t>
            </a:r>
            <a:r>
              <a:rPr lang="en-GB" dirty="0" err="1"/>
              <a:t>Charater</a:t>
            </a:r>
            <a:r>
              <a:rPr lang="en-GB" dirty="0"/>
              <a:t> in this country)</a:t>
            </a:r>
          </a:p>
          <a:p>
            <a:pPr marL="0" indent="0">
              <a:buNone/>
            </a:pPr>
            <a:r>
              <a:rPr lang="en-GB" dirty="0"/>
              <a:t>4-Verbal Echoes</a:t>
            </a:r>
          </a:p>
          <a:p>
            <a:pPr marL="0" indent="0">
              <a:buNone/>
            </a:pPr>
            <a:r>
              <a:rPr lang="en-GB" dirty="0"/>
              <a:t>5-Human Models and Heroes: ARCHETYPE</a:t>
            </a:r>
          </a:p>
          <a:p>
            <a:pPr marL="0" indent="0">
              <a:buNone/>
            </a:pPr>
            <a:r>
              <a:rPr lang="en-GB" dirty="0"/>
              <a:t>same Image from one literary work </a:t>
            </a:r>
            <a:r>
              <a:rPr lang="en-GB" b="1" dirty="0"/>
              <a:t>(Source Text) </a:t>
            </a:r>
            <a:r>
              <a:rPr lang="en-GB" dirty="0"/>
              <a:t>to other texts</a:t>
            </a:r>
          </a:p>
          <a:p>
            <a:pPr marL="0" indent="0">
              <a:buNone/>
            </a:pPr>
            <a:r>
              <a:rPr lang="en-GB" dirty="0"/>
              <a:t>Example</a:t>
            </a:r>
            <a:r>
              <a:rPr lang="en-GB" b="1" dirty="0"/>
              <a:t>:</a:t>
            </a:r>
          </a:p>
          <a:p>
            <a:pPr marL="0" indent="0">
              <a:buNone/>
            </a:pPr>
            <a:r>
              <a:rPr lang="en-GB" b="1" dirty="0"/>
              <a:t>Satan’s </a:t>
            </a:r>
            <a:r>
              <a:rPr lang="en-GB" dirty="0"/>
              <a:t>image in </a:t>
            </a:r>
            <a:r>
              <a:rPr lang="en-GB" i="1" dirty="0"/>
              <a:t>Paradise Lost</a:t>
            </a:r>
          </a:p>
          <a:p>
            <a:pPr marL="0" indent="0">
              <a:buNone/>
            </a:pPr>
            <a:r>
              <a:rPr lang="en-GB" b="1" i="1" dirty="0" err="1"/>
              <a:t>Lucifier’s</a:t>
            </a:r>
            <a:r>
              <a:rPr lang="en-GB" b="1" i="1" dirty="0"/>
              <a:t> </a:t>
            </a:r>
            <a:r>
              <a:rPr lang="en-GB" i="1" dirty="0"/>
              <a:t>image in </a:t>
            </a:r>
            <a:r>
              <a:rPr lang="en-GB" dirty="0"/>
              <a:t>Doctor Faust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B240F4-14CF-4484-BC04-FF34AF223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1457" y="88490"/>
            <a:ext cx="4800600" cy="632529"/>
          </a:xfrm>
        </p:spPr>
        <p:txBody>
          <a:bodyPr/>
          <a:lstStyle/>
          <a:p>
            <a:r>
              <a:rPr lang="en-GB" dirty="0"/>
              <a:t>American(</a:t>
            </a:r>
            <a:r>
              <a:rPr lang="en-GB" dirty="0" err="1"/>
              <a:t>Intertexuality</a:t>
            </a:r>
            <a:r>
              <a:rPr lang="en-GB" dirty="0"/>
              <a:t>/ </a:t>
            </a:r>
            <a:r>
              <a:rPr lang="en-GB" dirty="0" err="1"/>
              <a:t>Parrallel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895B42-6436-45A6-9196-04AE2EF5A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870155"/>
            <a:ext cx="4800600" cy="5781368"/>
          </a:xfrm>
        </p:spPr>
        <p:txBody>
          <a:bodyPr>
            <a:normAutofit/>
          </a:bodyPr>
          <a:lstStyle/>
          <a:p>
            <a:r>
              <a:rPr lang="en-GB" dirty="0"/>
              <a:t>Image with variations due to cultural differences </a:t>
            </a:r>
            <a:r>
              <a:rPr lang="en-GB" b="1" u="sng" dirty="0"/>
              <a:t>(Link)</a:t>
            </a:r>
          </a:p>
          <a:p>
            <a:r>
              <a:rPr lang="en-GB" dirty="0"/>
              <a:t>Example:</a:t>
            </a:r>
          </a:p>
          <a:p>
            <a:r>
              <a:rPr lang="en-GB" dirty="0"/>
              <a:t>Image of Sea in European poetry/drama</a:t>
            </a:r>
          </a:p>
          <a:p>
            <a:r>
              <a:rPr lang="en-GB" dirty="0"/>
              <a:t>Image of Desert in Arabic poetry</a:t>
            </a:r>
          </a:p>
          <a:p>
            <a:r>
              <a:rPr lang="en-GB" dirty="0"/>
              <a:t>Image of Trees in </a:t>
            </a:r>
            <a:r>
              <a:rPr lang="en-GB" dirty="0" err="1"/>
              <a:t>Indigious</a:t>
            </a:r>
            <a:r>
              <a:rPr lang="en-GB" dirty="0"/>
              <a:t> American Indian poetry</a:t>
            </a:r>
          </a:p>
          <a:p>
            <a:r>
              <a:rPr lang="en-GB" dirty="0"/>
              <a:t>American School created INTERDISPLINARY ART with no consider for NATION, LINGUISTIC, POLITICS</a:t>
            </a:r>
          </a:p>
          <a:p>
            <a:r>
              <a:rPr lang="en-GB" dirty="0"/>
              <a:t>Parallel: is to trace a certain characteristic in two different works beyond consistency, deviation, or origin.</a:t>
            </a:r>
          </a:p>
          <a:p>
            <a:r>
              <a:rPr lang="en-GB" dirty="0"/>
              <a:t>Intertextuality: texts are embedded directly or indirectly in target texts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8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CC31CCB-AB4B-4FB0-AC90-BCE5B9B66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691" y="319971"/>
            <a:ext cx="4800600" cy="632529"/>
          </a:xfrm>
        </p:spPr>
        <p:txBody>
          <a:bodyPr/>
          <a:lstStyle/>
          <a:p>
            <a:r>
              <a:rPr lang="en-GB" dirty="0"/>
              <a:t>French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4A0C59-CCC9-4D1C-95A2-F6B2F9E5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691" y="1061884"/>
            <a:ext cx="4800600" cy="5476145"/>
          </a:xfrm>
        </p:spPr>
        <p:txBody>
          <a:bodyPr>
            <a:normAutofit/>
          </a:bodyPr>
          <a:lstStyle/>
          <a:p>
            <a:r>
              <a:rPr lang="en-GB" dirty="0"/>
              <a:t>Lack methods </a:t>
            </a:r>
          </a:p>
          <a:p>
            <a:r>
              <a:rPr lang="en-GB" dirty="0"/>
              <a:t>Because it imposes binary studies</a:t>
            </a:r>
          </a:p>
          <a:p>
            <a:r>
              <a:rPr lang="en-GB" dirty="0"/>
              <a:t>Lack terminology</a:t>
            </a:r>
          </a:p>
          <a:p>
            <a:r>
              <a:rPr lang="en-US" dirty="0"/>
              <a:t>Indirect Influence is controversial </a:t>
            </a:r>
          </a:p>
          <a:p>
            <a:r>
              <a:rPr lang="en-US" dirty="0"/>
              <a:t>Because ideas are echoed in most world literatures</a:t>
            </a:r>
          </a:p>
          <a:p>
            <a:r>
              <a:rPr lang="en-US" dirty="0"/>
              <a:t>For example:</a:t>
            </a:r>
          </a:p>
          <a:p>
            <a:r>
              <a:rPr lang="en-US" dirty="0"/>
              <a:t>Plato’s Republic and Marx’s communism are countlessly repeated </a:t>
            </a:r>
          </a:p>
          <a:p>
            <a:r>
              <a:rPr lang="en-US" dirty="0"/>
              <a:t>One Thousand Night and a Night</a:t>
            </a:r>
          </a:p>
          <a:p>
            <a:r>
              <a:rPr lang="en-US" dirty="0"/>
              <a:t>Mythology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2F10DF0-AA8D-4E18-BD2A-B511FD9D3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709" y="319970"/>
            <a:ext cx="5159025" cy="632529"/>
          </a:xfrm>
        </p:spPr>
        <p:txBody>
          <a:bodyPr/>
          <a:lstStyle/>
          <a:p>
            <a:r>
              <a:rPr lang="en-GB" dirty="0"/>
              <a:t>American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F599EE-C7BE-427A-9157-018C2B79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709" y="1061883"/>
            <a:ext cx="5176755" cy="5604387"/>
          </a:xfrm>
        </p:spPr>
        <p:txBody>
          <a:bodyPr>
            <a:normAutofit/>
          </a:bodyPr>
          <a:lstStyle/>
          <a:p>
            <a:r>
              <a:rPr lang="en-GB" dirty="0"/>
              <a:t>Varying methods</a:t>
            </a:r>
          </a:p>
          <a:p>
            <a:r>
              <a:rPr lang="en-GB" dirty="0"/>
              <a:t>No definite boarders</a:t>
            </a:r>
          </a:p>
          <a:p>
            <a:r>
              <a:rPr lang="en-GB" dirty="0"/>
              <a:t>Intertextuality</a:t>
            </a:r>
          </a:p>
          <a:p>
            <a:r>
              <a:rPr lang="en-GB" dirty="0"/>
              <a:t>Parallelism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0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148EF9E-36C1-4827-B6A6-5502F7DA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Wrap questions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0CE153-44BB-439F-9EA0-EBB1726F0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a comparatists sole aim to establish links between two or more literary works?</a:t>
            </a:r>
          </a:p>
          <a:p>
            <a:r>
              <a:rPr lang="en-GB" dirty="0"/>
              <a:t>What is a comparative methodology?</a:t>
            </a:r>
          </a:p>
          <a:p>
            <a:r>
              <a:rPr lang="en-GB" dirty="0"/>
              <a:t>Which methodology do you prefer? Why?</a:t>
            </a:r>
          </a:p>
          <a:p>
            <a:r>
              <a:rPr lang="en-GB" dirty="0"/>
              <a:t>What do you consider with each methodology?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2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000E-864D-4FE1-9B3E-45CB4830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and contrasting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C750-1E19-4399-A2AD-77A57F89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Similarities should therefore not be allowed to obscure differences </a:t>
            </a:r>
          </a:p>
          <a:p>
            <a:r>
              <a:rPr lang="en-US" dirty="0"/>
              <a:t>a certain type of measure can not be applied to all of the proposed, certain qualities are differently perceived by different people.</a:t>
            </a:r>
          </a:p>
        </p:txBody>
      </p:sp>
    </p:spTree>
    <p:extLst>
      <p:ext uri="{BB962C8B-B14F-4D97-AF65-F5344CB8AC3E}">
        <p14:creationId xmlns:p14="http://schemas.microsoft.com/office/powerpoint/2010/main" val="101465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B97F-4D54-463F-9D29-45455F5A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82738"/>
          </a:xfrm>
        </p:spPr>
        <p:txBody>
          <a:bodyPr>
            <a:normAutofit fontScale="90000"/>
          </a:bodyPr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7820-E2D0-4AEF-A9A2-62ADB19A2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5123"/>
            <a:ext cx="10178322" cy="471446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Elmas</a:t>
            </a:r>
            <a:r>
              <a:rPr lang="en-US" dirty="0"/>
              <a:t> </a:t>
            </a:r>
            <a:r>
              <a:rPr lang="en-US" dirty="0" err="1"/>
              <a:t>Sahin</a:t>
            </a:r>
            <a:r>
              <a:rPr lang="en-US" dirty="0"/>
              <a:t>. On Comparative Literature. International Journal of Literature and Arts. Special Issue: World Literature, Comparative Literature and (Comparative) Cultural Studies. Vol. 4, No. 1-1, 2016, pp. 5-12. </a:t>
            </a:r>
            <a:r>
              <a:rPr lang="en-US" dirty="0" err="1"/>
              <a:t>doi</a:t>
            </a:r>
            <a:r>
              <a:rPr lang="en-US" dirty="0"/>
              <a:t>: 10.11648/j.ijla.s.2016040101.12 </a:t>
            </a:r>
          </a:p>
          <a:p>
            <a:r>
              <a:rPr lang="en-US" dirty="0" err="1"/>
              <a:t>Haun</a:t>
            </a:r>
            <a:r>
              <a:rPr lang="en-US" dirty="0"/>
              <a:t> </a:t>
            </a:r>
            <a:r>
              <a:rPr lang="en-US" dirty="0" err="1"/>
              <a:t>Saussy</a:t>
            </a:r>
            <a:r>
              <a:rPr lang="en-US" dirty="0"/>
              <a:t>, ‘Comparative Literature?’, PMLA 2003, 118(2): 336-41 (336, 340). xl Bernheimer, Comparative Literature in the Age of Multiculturalism, p. 12. </a:t>
            </a:r>
          </a:p>
          <a:p>
            <a:r>
              <a:rPr lang="en-US" dirty="0"/>
              <a:t>Ferris, David, ‘Indiscipline’, in Comparative Literature in the Age of Globalization,  edited by </a:t>
            </a:r>
            <a:r>
              <a:rPr lang="en-US" dirty="0" err="1"/>
              <a:t>Haun</a:t>
            </a:r>
            <a:r>
              <a:rPr lang="en-US" dirty="0"/>
              <a:t> </a:t>
            </a:r>
            <a:r>
              <a:rPr lang="en-US" dirty="0" err="1"/>
              <a:t>Saussy</a:t>
            </a:r>
            <a:r>
              <a:rPr lang="en-US" dirty="0"/>
              <a:t> (Baltimore: Johns Hopkins University Press, 2006), pp. 78-99  (p. 91). </a:t>
            </a:r>
          </a:p>
          <a:p>
            <a:r>
              <a:rPr lang="en-US" dirty="0"/>
              <a:t>R. A. </a:t>
            </a:r>
            <a:r>
              <a:rPr lang="en-US" dirty="0" err="1"/>
              <a:t>Jelliffe</a:t>
            </a:r>
            <a:r>
              <a:rPr lang="en-US" dirty="0"/>
              <a:t>, ‘An Experiment in Comparative Literature’, College English 9  (1947) 2: 85-87 (p. 86). </a:t>
            </a:r>
          </a:p>
          <a:p>
            <a:r>
              <a:rPr lang="en-US" dirty="0"/>
              <a:t> Steiner, George, ‘What Is Comparative Literature?’, Comparative Criticism, 18  (1996), 157-71 (p. 436). </a:t>
            </a:r>
          </a:p>
          <a:p>
            <a:r>
              <a:rPr lang="en-US" dirty="0"/>
              <a:t>René </a:t>
            </a:r>
            <a:r>
              <a:rPr lang="en-US" dirty="0" err="1"/>
              <a:t>Wellek</a:t>
            </a:r>
            <a:r>
              <a:rPr lang="en-US" dirty="0"/>
              <a:t>, ‘The Crisis of Comparative Literature’, in Concepts of Criticism,  edited by Stephen G. Nichols (New Haven &amp; London: Yale University Press, 1963),  pp. 282-295 (p. 290).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3DE-A771-428F-B307-4D65EDB7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462F-1B28-4FD5-8625-A01359FC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6853"/>
            <a:ext cx="10178322" cy="5309418"/>
          </a:xfrm>
        </p:spPr>
        <p:txBody>
          <a:bodyPr>
            <a:normAutofit fontScale="92500"/>
          </a:bodyPr>
          <a:lstStyle/>
          <a:p>
            <a:r>
              <a:rPr lang="en-GB" sz="3200" dirty="0"/>
              <a:t>Phones are not allowed</a:t>
            </a:r>
          </a:p>
          <a:p>
            <a:r>
              <a:rPr lang="en-GB" sz="3200" dirty="0"/>
              <a:t>Start 10.30 to 12 p.m.</a:t>
            </a:r>
          </a:p>
          <a:p>
            <a:r>
              <a:rPr lang="en-GB" sz="3200" dirty="0"/>
              <a:t>Doors closes 10.40</a:t>
            </a:r>
          </a:p>
          <a:p>
            <a:r>
              <a:rPr lang="en-GB" sz="3200" dirty="0"/>
              <a:t>Inside CLASS, you are allowed to drink water, eat what you have, go to Toilet, go out to use your phone (PLEASE DON’T CAUSE DISTURBANCE)</a:t>
            </a:r>
          </a:p>
          <a:p>
            <a:r>
              <a:rPr lang="en-GB" sz="3200" dirty="0"/>
              <a:t>What is in it for you? Listening, Reading and Critical thinking</a:t>
            </a:r>
          </a:p>
          <a:p>
            <a:r>
              <a:rPr lang="en-GB" sz="3200" dirty="0"/>
              <a:t>Volunteers for Reflection Tree</a:t>
            </a:r>
          </a:p>
          <a:p>
            <a:r>
              <a:rPr lang="en-GB" sz="3200" dirty="0"/>
              <a:t>Volunteers for Question Bank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4A6C-D5FA-4220-9261-6340611A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Retrospective 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A935D-363E-4164-B790-DEA314496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8865"/>
            <a:ext cx="10178322" cy="5442154"/>
          </a:xfrm>
        </p:spPr>
        <p:txBody>
          <a:bodyPr>
            <a:normAutofit fontScale="85000" lnSpcReduction="20000"/>
          </a:bodyPr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school:</a:t>
            </a:r>
          </a:p>
          <a:p>
            <a:r>
              <a:rPr lang="en-US" sz="2400" dirty="0"/>
              <a:t>Emphasizes the </a:t>
            </a:r>
            <a:r>
              <a:rPr lang="en-US" sz="2400" b="1" u="sng" dirty="0"/>
              <a:t>influence</a:t>
            </a:r>
            <a:r>
              <a:rPr lang="en-US" sz="2400" dirty="0"/>
              <a:t> rather than aspects of </a:t>
            </a:r>
            <a:r>
              <a:rPr lang="en-US" sz="2400" b="1" u="sng" dirty="0"/>
              <a:t>Text </a:t>
            </a:r>
            <a:r>
              <a:rPr lang="en-US" sz="2400" dirty="0"/>
              <a:t> itself in the strictest sense</a:t>
            </a:r>
          </a:p>
          <a:p>
            <a:r>
              <a:rPr lang="en-US" sz="2400" dirty="0"/>
              <a:t>Trace History of comparative literature (Direct and Indirect Influence)</a:t>
            </a:r>
          </a:p>
          <a:p>
            <a:r>
              <a:rPr lang="en-US" sz="2400" dirty="0"/>
              <a:t>Trace history of literary movements (passive and negative Influence)</a:t>
            </a:r>
          </a:p>
          <a:p>
            <a:r>
              <a:rPr lang="en-GB" sz="2400" dirty="0"/>
              <a:t>I</a:t>
            </a:r>
            <a:r>
              <a:rPr lang="en-US" sz="2400" dirty="0" err="1"/>
              <a:t>nfluence</a:t>
            </a:r>
            <a:r>
              <a:rPr lang="en-US" sz="2400" dirty="0"/>
              <a:t>: is simply the movement of an </a:t>
            </a:r>
            <a:r>
              <a:rPr lang="en-US" sz="2400" b="1" dirty="0"/>
              <a:t>idea, a theme, an image, a literary tradition, </a:t>
            </a:r>
            <a:r>
              <a:rPr lang="en-US" sz="2400" dirty="0"/>
              <a:t>or even </a:t>
            </a:r>
            <a:r>
              <a:rPr lang="en-US" sz="2400" b="1" dirty="0"/>
              <a:t>a tone </a:t>
            </a:r>
            <a:r>
              <a:rPr lang="en-US" sz="2400" dirty="0"/>
              <a:t>from a literary text into another. </a:t>
            </a:r>
          </a:p>
          <a:p>
            <a:r>
              <a:rPr lang="en-GB" sz="2400" dirty="0"/>
              <a:t>S</a:t>
            </a:r>
            <a:r>
              <a:rPr lang="en-US" sz="2400" dirty="0" err="1"/>
              <a:t>ource</a:t>
            </a:r>
            <a:r>
              <a:rPr lang="en-US" sz="2400" dirty="0"/>
              <a:t> (</a:t>
            </a:r>
            <a:r>
              <a:rPr lang="en-US" sz="2400" dirty="0" err="1"/>
              <a:t>politicalization</a:t>
            </a:r>
            <a:r>
              <a:rPr lang="en-US" sz="2400" dirty="0"/>
              <a:t>)</a:t>
            </a:r>
          </a:p>
          <a:p>
            <a:r>
              <a:rPr lang="en-GB" sz="2400" dirty="0"/>
              <a:t>Originality (Nationality)</a:t>
            </a:r>
          </a:p>
          <a:p>
            <a:endParaRPr lang="en-GB" sz="2400" dirty="0"/>
          </a:p>
          <a:p>
            <a:r>
              <a:rPr lang="en-GB" sz="2400" dirty="0"/>
              <a:t>Translation (two or more different languages)</a:t>
            </a:r>
            <a:endParaRPr lang="ar-EG" sz="2400" dirty="0"/>
          </a:p>
          <a:p>
            <a:pPr marL="0" indent="0">
              <a:buNone/>
            </a:pPr>
            <a:r>
              <a:rPr lang="en-GB" sz="2400" dirty="0"/>
              <a:t>Khaled Hosseini Kite Runner </a:t>
            </a:r>
            <a:r>
              <a:rPr lang="ar-EG" sz="2400" dirty="0"/>
              <a:t>عداء الطائرة الورقية </a:t>
            </a:r>
            <a:r>
              <a:rPr lang="en-GB" sz="2400" dirty="0"/>
              <a:t>/                    </a:t>
            </a:r>
          </a:p>
          <a:p>
            <a:r>
              <a:rPr lang="en-GB" sz="2400" dirty="0"/>
              <a:t>Adaptation:</a:t>
            </a:r>
          </a:p>
          <a:p>
            <a:pPr marL="0" indent="0">
              <a:buNone/>
            </a:pPr>
            <a:r>
              <a:rPr lang="en-GB" sz="2400" dirty="0"/>
              <a:t> Harry Potter movies and fiction/ Women from Venice and Men from Mars </a:t>
            </a:r>
            <a:r>
              <a:rPr lang="ar-EG" sz="2400" dirty="0"/>
              <a:t>النساء من الزمالك والرجال من بولاق</a:t>
            </a:r>
            <a:endParaRPr lang="en-GB" sz="2400" dirty="0"/>
          </a:p>
          <a:p>
            <a:r>
              <a:rPr lang="en-GB" sz="2400" dirty="0"/>
              <a:t>External problems</a:t>
            </a:r>
          </a:p>
          <a:p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BA6E3-EDBC-4EFF-9A4A-D35C878A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Influence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E7166F-9B73-4560-AB34-218489F4C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195" y="1088282"/>
            <a:ext cx="4800600" cy="632529"/>
          </a:xfrm>
        </p:spPr>
        <p:txBody>
          <a:bodyPr/>
          <a:lstStyle/>
          <a:p>
            <a:r>
              <a:rPr lang="en-GB" dirty="0"/>
              <a:t>Literary &amp; non-literary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D266A46-D7A1-4581-8C4E-51FE62B39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1874517"/>
            <a:ext cx="4800600" cy="4030983"/>
          </a:xfrm>
        </p:spPr>
        <p:txBody>
          <a:bodyPr>
            <a:normAutofit/>
          </a:bodyPr>
          <a:lstStyle/>
          <a:p>
            <a:r>
              <a:rPr lang="en-GB" dirty="0"/>
              <a:t>Shaw’s Pygmalion</a:t>
            </a:r>
          </a:p>
          <a:p>
            <a:r>
              <a:rPr lang="en-GB" dirty="0"/>
              <a:t>Al-Hakim’s Pygmalion</a:t>
            </a:r>
          </a:p>
          <a:p>
            <a:r>
              <a:rPr lang="en-GB" dirty="0"/>
              <a:t>Harry Potter and European Mythology</a:t>
            </a:r>
          </a:p>
          <a:p>
            <a:endParaRPr lang="en-GB" dirty="0"/>
          </a:p>
          <a:p>
            <a:r>
              <a:rPr lang="en-GB" dirty="0"/>
              <a:t>Darwin’s Evolution of Species</a:t>
            </a:r>
          </a:p>
          <a:p>
            <a:r>
              <a:rPr lang="en-GB" dirty="0"/>
              <a:t>Planet of Apes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40C0B0-AFC5-404E-88CD-C5C7DAAEE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4828" y="1127758"/>
            <a:ext cx="4800600" cy="632529"/>
          </a:xfrm>
        </p:spPr>
        <p:txBody>
          <a:bodyPr/>
          <a:lstStyle/>
          <a:p>
            <a:r>
              <a:rPr lang="en-GB" dirty="0"/>
              <a:t>Direct &amp; Indirect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0CB54A-8AEC-4A8F-9FF6-74D4D5C68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1874517"/>
            <a:ext cx="4800600" cy="4865496"/>
          </a:xfrm>
        </p:spPr>
        <p:txBody>
          <a:bodyPr>
            <a:normAutofit/>
          </a:bodyPr>
          <a:lstStyle/>
          <a:p>
            <a:r>
              <a:rPr lang="en-GB" dirty="0"/>
              <a:t>Actual contact between writers:</a:t>
            </a:r>
          </a:p>
          <a:p>
            <a:r>
              <a:rPr lang="en-GB" dirty="0"/>
              <a:t>Shaw and </a:t>
            </a:r>
            <a:r>
              <a:rPr lang="en-GB" dirty="0" err="1"/>
              <a:t>AlHakim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 contact</a:t>
            </a:r>
          </a:p>
          <a:p>
            <a:r>
              <a:rPr lang="en-GB" dirty="0" err="1"/>
              <a:t>Shakespear’s</a:t>
            </a:r>
            <a:r>
              <a:rPr lang="en-GB" dirty="0"/>
              <a:t> plays are derived from older texts</a:t>
            </a:r>
          </a:p>
          <a:p>
            <a:r>
              <a:rPr lang="en-GB" dirty="0"/>
              <a:t>Game of Thrones is derived from older texts</a:t>
            </a:r>
          </a:p>
          <a:p>
            <a:r>
              <a:rPr lang="en-GB" dirty="0"/>
              <a:t>Harry Potter is derived from everything </a:t>
            </a:r>
            <a:r>
              <a:rPr lang="en-GB" dirty="0" err="1"/>
              <a:t>e,g</a:t>
            </a:r>
            <a:r>
              <a:rPr lang="en-GB" dirty="0"/>
              <a:t>, Serpent’s eyes</a:t>
            </a:r>
          </a:p>
          <a:p>
            <a:r>
              <a:rPr lang="ar-EG" dirty="0"/>
              <a:t>حي بن يقظان </a:t>
            </a:r>
            <a:r>
              <a:rPr lang="en-GB" dirty="0"/>
              <a:t>, Mowgli, and Peter 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1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30FBE-64EC-461D-BC9F-87C4B356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Influence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90916-20EE-4EBA-A0D8-43B17A21CD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Positive and negative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CB700-1884-4AA0-A8B8-40E79C646E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Shakespeare’s Anthony and Cleopatra, Shaw’s Caesar and Cleopatra resulted in </a:t>
            </a:r>
            <a:r>
              <a:rPr lang="en-GB" dirty="0" err="1"/>
              <a:t>Shawkqi’s</a:t>
            </a:r>
            <a:r>
              <a:rPr lang="en-GB" dirty="0"/>
              <a:t> </a:t>
            </a:r>
            <a:r>
              <a:rPr lang="en-GB" dirty="0" err="1"/>
              <a:t>Cleapatra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62AA5-81F1-457E-BAE6-2C1BF8FF4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988E7-5437-4D4A-8427-63FA083594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D617-B2F8-40AF-94CE-FCC2EE00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2234"/>
          </a:xfrm>
        </p:spPr>
        <p:txBody>
          <a:bodyPr/>
          <a:lstStyle/>
          <a:p>
            <a:r>
              <a:rPr lang="en-GB" dirty="0"/>
              <a:t>Retrospective 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96CA-0130-415D-9A07-5FB11A706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4619"/>
            <a:ext cx="10178322" cy="5486400"/>
          </a:xfrm>
        </p:spPr>
        <p:txBody>
          <a:bodyPr>
            <a:normAutofit fontScale="85000" lnSpcReduction="10000"/>
          </a:bodyPr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school:</a:t>
            </a:r>
          </a:p>
          <a:p>
            <a:r>
              <a:rPr lang="en-US" dirty="0"/>
              <a:t>Emphasizes the creation of a universal structure of oneness.</a:t>
            </a:r>
          </a:p>
          <a:p>
            <a:r>
              <a:rPr lang="en-GB" dirty="0"/>
              <a:t>Evolvement of I</a:t>
            </a:r>
            <a:r>
              <a:rPr lang="en-US" dirty="0" err="1"/>
              <a:t>deas</a:t>
            </a:r>
            <a:r>
              <a:rPr lang="en-US" dirty="0"/>
              <a:t> as the product of Human</a:t>
            </a:r>
            <a:endParaRPr lang="en-GB" dirty="0"/>
          </a:p>
          <a:p>
            <a:endParaRPr lang="en-GB" dirty="0"/>
          </a:p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school:   (</a:t>
            </a:r>
            <a:r>
              <a:rPr lang="en-GB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Renẻ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Wellek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 Henry H. H. </a:t>
            </a:r>
            <a:r>
              <a:rPr lang="en-GB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Remak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GB" dirty="0" err="1"/>
              <a:t>Veselovsky</a:t>
            </a:r>
            <a:r>
              <a:rPr lang="en-GB" dirty="0"/>
              <a:t>:  linked different literatures as a sign of resemblance in HUMAN PSYCHOLOGY</a:t>
            </a:r>
          </a:p>
          <a:p>
            <a:r>
              <a:rPr lang="en-GB" dirty="0"/>
              <a:t>H. Macaulay </a:t>
            </a:r>
            <a:r>
              <a:rPr lang="en-GB" dirty="0" err="1"/>
              <a:t>Posnett</a:t>
            </a:r>
            <a:r>
              <a:rPr lang="en-GB" dirty="0"/>
              <a:t>: linked literature to Social Evolution, Individual Evolution, and environment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GB" dirty="0"/>
              <a:t>Mathew Arnold: </a:t>
            </a:r>
            <a:r>
              <a:rPr lang="en-US" dirty="0"/>
              <a:t>Everywhere there is </a:t>
            </a:r>
            <a:r>
              <a:rPr lang="en-US" dirty="0" err="1"/>
              <a:t>connexion</a:t>
            </a:r>
            <a:r>
              <a:rPr lang="en-US" dirty="0"/>
              <a:t>, everywhere there is illustration: no single event, no single literature, is adequately comprehended except in its relation to other events, to other literatures.</a:t>
            </a:r>
          </a:p>
          <a:p>
            <a:r>
              <a:rPr lang="en-US" dirty="0" err="1"/>
              <a:t>Wellek</a:t>
            </a:r>
            <a:r>
              <a:rPr lang="en-US" dirty="0"/>
              <a:t> “Criticism", "History of the Literature", "National Literature" and "General Literature" together.</a:t>
            </a:r>
          </a:p>
          <a:p>
            <a:r>
              <a:rPr lang="en-GB" dirty="0"/>
              <a:t>S</a:t>
            </a:r>
            <a:r>
              <a:rPr lang="en-US" dirty="0" err="1"/>
              <a:t>cience</a:t>
            </a:r>
            <a:r>
              <a:rPr lang="en-US" dirty="0"/>
              <a:t>  (</a:t>
            </a:r>
            <a:r>
              <a:rPr lang="en-US" dirty="0" err="1"/>
              <a:t>Remak</a:t>
            </a:r>
            <a:r>
              <a:rPr lang="en-US" dirty="0"/>
              <a:t>: founding father)</a:t>
            </a:r>
          </a:p>
          <a:p>
            <a:r>
              <a:rPr lang="en-GB" dirty="0"/>
              <a:t>Thematic evolving: Human experience is a LINGUISTIC RAW MATERIAL evolves in a NETWORK of texts</a:t>
            </a:r>
          </a:p>
          <a:p>
            <a:r>
              <a:rPr lang="en-GB" dirty="0"/>
              <a:t>Intertextuality  e.g. Shaw’s Pygmalion embeds Ovid’s Myth, Planet of Ape embeds Darwin’s Theory </a:t>
            </a:r>
          </a:p>
          <a:p>
            <a:r>
              <a:rPr lang="en-GB" dirty="0"/>
              <a:t>Parallelism e.g.</a:t>
            </a:r>
          </a:p>
          <a:p>
            <a:r>
              <a:rPr lang="en-GB" dirty="0"/>
              <a:t>DEPOLITICALIZATION of Comparative study</a:t>
            </a:r>
          </a:p>
          <a:p>
            <a:r>
              <a:rPr lang="en-GB" dirty="0"/>
              <a:t>Translations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2BFADC-FC59-49EA-B792-23842A72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381001"/>
            <a:ext cx="10172700" cy="571500"/>
          </a:xfrm>
        </p:spPr>
        <p:txBody>
          <a:bodyPr>
            <a:normAutofit fontScale="90000"/>
          </a:bodyPr>
          <a:lstStyle/>
          <a:p>
            <a:r>
              <a:rPr lang="en-GB" dirty="0"/>
              <a:t>American School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8D2C1-0BEB-4D1F-9801-40B50D229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678" y="1080656"/>
            <a:ext cx="4800600" cy="571500"/>
          </a:xfrm>
        </p:spPr>
        <p:txBody>
          <a:bodyPr/>
          <a:lstStyle/>
          <a:p>
            <a:r>
              <a:rPr lang="en-GB" dirty="0"/>
              <a:t>Parallel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0DC23-8618-4AB9-89FD-39F8CAD0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1780311"/>
            <a:ext cx="4800600" cy="4125189"/>
          </a:xfrm>
        </p:spPr>
        <p:txBody>
          <a:bodyPr>
            <a:normAutofit/>
          </a:bodyPr>
          <a:lstStyle/>
          <a:p>
            <a:r>
              <a:rPr lang="en-GB" dirty="0"/>
              <a:t>There is a HARMONY in process of developing LITERATURE, REGARDLESS of influence or mutual relation. </a:t>
            </a:r>
          </a:p>
          <a:p>
            <a:r>
              <a:rPr lang="en-GB" dirty="0"/>
              <a:t>Similarities in human’s SOCIAL Evolution</a:t>
            </a:r>
          </a:p>
          <a:p>
            <a:r>
              <a:rPr lang="en-GB" dirty="0"/>
              <a:t>Similarities in human’s HISTORICAL Evolution</a:t>
            </a:r>
          </a:p>
          <a:p>
            <a:r>
              <a:rPr lang="en-US" dirty="0"/>
              <a:t>SIMILARITIES= COMMON FEATURES</a:t>
            </a:r>
          </a:p>
          <a:p>
            <a:pPr marL="0" indent="0">
              <a:buNone/>
            </a:pPr>
            <a:r>
              <a:rPr lang="en-US" dirty="0"/>
              <a:t>= PHENOMENON WITH SPECIFIC PATTERN</a:t>
            </a:r>
          </a:p>
          <a:p>
            <a:pPr marL="0" indent="0">
              <a:buNone/>
            </a:pPr>
            <a:r>
              <a:rPr lang="en-US" dirty="0"/>
              <a:t>TOO VAST TO INVESTIGATE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E9657C5-A3E8-4BC2-97F6-11E6A986D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1080657"/>
            <a:ext cx="4800600" cy="571499"/>
          </a:xfrm>
        </p:spPr>
        <p:txBody>
          <a:bodyPr/>
          <a:lstStyle/>
          <a:p>
            <a:r>
              <a:rPr lang="en-GB" dirty="0"/>
              <a:t>Intertextuality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8728E3-DFA7-4E68-86DD-C715B579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1780311"/>
            <a:ext cx="4800600" cy="4125189"/>
          </a:xfrm>
        </p:spPr>
        <p:txBody>
          <a:bodyPr>
            <a:normAutofit/>
          </a:bodyPr>
          <a:lstStyle/>
          <a:p>
            <a:r>
              <a:rPr lang="en-GB" dirty="0"/>
              <a:t>There is HARMONY= TEXTS are NETWORK</a:t>
            </a:r>
          </a:p>
          <a:p>
            <a:r>
              <a:rPr lang="en-GB" dirty="0"/>
              <a:t>TEXTS are embedded directly or indirectly in TARGET text</a:t>
            </a:r>
          </a:p>
          <a:p>
            <a:r>
              <a:rPr lang="en-GB" dirty="0"/>
              <a:t>ORIGINAL: HYPOTEXT</a:t>
            </a:r>
          </a:p>
          <a:p>
            <a:r>
              <a:rPr lang="en-GB" dirty="0"/>
              <a:t>TARGET: INTERTEXT</a:t>
            </a:r>
          </a:p>
          <a:p>
            <a:r>
              <a:rPr lang="en-GB" dirty="0"/>
              <a:t>TOO VAST TO INVESTIGATE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6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C9D3F81-3B5D-450F-A486-9424FC19B7BB}"/>
              </a:ext>
            </a:extLst>
          </p:cNvPr>
          <p:cNvSpPr/>
          <p:nvPr/>
        </p:nvSpPr>
        <p:spPr>
          <a:xfrm>
            <a:off x="2096731" y="-44246"/>
            <a:ext cx="18263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William Words Worth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F73422-F011-4C65-BC89-7B17201448E3}"/>
              </a:ext>
            </a:extLst>
          </p:cNvPr>
          <p:cNvSpPr/>
          <p:nvPr/>
        </p:nvSpPr>
        <p:spPr>
          <a:xfrm>
            <a:off x="1061884" y="2455606"/>
            <a:ext cx="142567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</a:rPr>
              <a:t>بجماليون لتوفيق الحكيم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950995-B1AB-4A98-B62A-6948795E9227}"/>
              </a:ext>
            </a:extLst>
          </p:cNvPr>
          <p:cNvSpPr/>
          <p:nvPr/>
        </p:nvSpPr>
        <p:spPr>
          <a:xfrm>
            <a:off x="2096730" y="5737124"/>
            <a:ext cx="221963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Old Testament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BC3C34-4BC4-4A4B-8E66-777809E3D12F}"/>
              </a:ext>
            </a:extLst>
          </p:cNvPr>
          <p:cNvSpPr/>
          <p:nvPr/>
        </p:nvSpPr>
        <p:spPr>
          <a:xfrm>
            <a:off x="2096730" y="1578077"/>
            <a:ext cx="23167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Post colonial age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1A7509-81E1-434B-8D87-AAFBF52DA3A1}"/>
              </a:ext>
            </a:extLst>
          </p:cNvPr>
          <p:cNvSpPr/>
          <p:nvPr/>
        </p:nvSpPr>
        <p:spPr>
          <a:xfrm>
            <a:off x="1075406" y="833281"/>
            <a:ext cx="16088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</a:rPr>
              <a:t>تراب الماس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لأحمد مراد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31E27A-529E-4A4E-B37D-F45661423CAE}"/>
              </a:ext>
            </a:extLst>
          </p:cNvPr>
          <p:cNvSpPr/>
          <p:nvPr/>
        </p:nvSpPr>
        <p:spPr>
          <a:xfrm>
            <a:off x="3395816" y="2374488"/>
            <a:ext cx="162723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>
                <a:solidFill>
                  <a:schemeClr val="tx1"/>
                </a:solidFill>
              </a:rPr>
              <a:t>تراب الماس فيلم لأسر ياسين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9BF7C0-45A3-4EDB-B96E-357FF9F399B6}"/>
              </a:ext>
            </a:extLst>
          </p:cNvPr>
          <p:cNvSpPr/>
          <p:nvPr/>
        </p:nvSpPr>
        <p:spPr>
          <a:xfrm>
            <a:off x="3274142" y="903334"/>
            <a:ext cx="282185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Pygmalion</a:t>
            </a:r>
            <a:endParaRPr lang="ar-EG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By Bernard Shaw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45C8DB-0270-422B-B37E-F18BA36736E7}"/>
              </a:ext>
            </a:extLst>
          </p:cNvPr>
          <p:cNvSpPr/>
          <p:nvPr/>
        </p:nvSpPr>
        <p:spPr>
          <a:xfrm>
            <a:off x="6422923" y="958644"/>
            <a:ext cx="1629696" cy="884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/>
              <a:t>أ</a:t>
            </a:r>
            <a:r>
              <a:rPr lang="ar-EG" sz="2000" b="1" dirty="0">
                <a:solidFill>
                  <a:schemeClr val="tx1"/>
                </a:solidFill>
              </a:rPr>
              <a:t>دهم صبري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0B894B-6A73-4AA5-8818-50737A173F36}"/>
              </a:ext>
            </a:extLst>
          </p:cNvPr>
          <p:cNvSpPr/>
          <p:nvPr/>
        </p:nvSpPr>
        <p:spPr>
          <a:xfrm>
            <a:off x="1019483" y="4529603"/>
            <a:ext cx="140232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Don Juan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D4CA24-7344-46A7-85CD-61D0C1B4FB93}"/>
              </a:ext>
            </a:extLst>
          </p:cNvPr>
          <p:cNvSpPr/>
          <p:nvPr/>
        </p:nvSpPr>
        <p:spPr>
          <a:xfrm>
            <a:off x="2050031" y="3495369"/>
            <a:ext cx="119584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Bible</a:t>
            </a:r>
            <a:r>
              <a:rPr lang="en-US" dirty="0"/>
              <a:t>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D14673-9139-4326-B6F4-25ED243830A3}"/>
              </a:ext>
            </a:extLst>
          </p:cNvPr>
          <p:cNvSpPr/>
          <p:nvPr/>
        </p:nvSpPr>
        <p:spPr>
          <a:xfrm>
            <a:off x="5399754" y="103239"/>
            <a:ext cx="162969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Quraan</a:t>
            </a:r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AD3751-7747-450D-8831-BF4281973C9F}"/>
              </a:ext>
            </a:extLst>
          </p:cNvPr>
          <p:cNvSpPr txBox="1"/>
          <p:nvPr/>
        </p:nvSpPr>
        <p:spPr>
          <a:xfrm flipH="1">
            <a:off x="4082230" y="2805879"/>
            <a:ext cx="1718187" cy="5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5C42D7A-22B4-4410-94AC-19E9D461FCA6}"/>
              </a:ext>
            </a:extLst>
          </p:cNvPr>
          <p:cNvSpPr/>
          <p:nvPr/>
        </p:nvSpPr>
        <p:spPr>
          <a:xfrm>
            <a:off x="5471652" y="2109019"/>
            <a:ext cx="180299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Darwin’s theory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0B7883-3F36-415E-B1A9-3C2832AB9C5F}"/>
              </a:ext>
            </a:extLst>
          </p:cNvPr>
          <p:cNvSpPr/>
          <p:nvPr/>
        </p:nvSpPr>
        <p:spPr>
          <a:xfrm>
            <a:off x="7413521" y="1791931"/>
            <a:ext cx="237633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>
                <a:solidFill>
                  <a:schemeClr val="tx1"/>
                </a:solidFill>
              </a:rPr>
              <a:t>سيدتي الجميلة لفؤاد المهندس وشويكار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417201-B9E4-4B9B-883F-F9AEBABF7CC8}"/>
              </a:ext>
            </a:extLst>
          </p:cNvPr>
          <p:cNvSpPr/>
          <p:nvPr/>
        </p:nvSpPr>
        <p:spPr>
          <a:xfrm>
            <a:off x="4875571" y="5574889"/>
            <a:ext cx="176980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USA Wars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F10F90-7204-404F-B021-D59EFFBAB31E}"/>
              </a:ext>
            </a:extLst>
          </p:cNvPr>
          <p:cNvSpPr/>
          <p:nvPr/>
        </p:nvSpPr>
        <p:spPr>
          <a:xfrm>
            <a:off x="7211960" y="22122"/>
            <a:ext cx="237633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Second language acquisition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524B81-26C0-4DB1-BACE-F758EA48030B}"/>
              </a:ext>
            </a:extLst>
          </p:cNvPr>
          <p:cNvSpPr/>
          <p:nvPr/>
        </p:nvSpPr>
        <p:spPr>
          <a:xfrm>
            <a:off x="8332838" y="2971800"/>
            <a:ext cx="16272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Planet of Apes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3357053-1954-435F-A0C8-6A1F01768FBA}"/>
              </a:ext>
            </a:extLst>
          </p:cNvPr>
          <p:cNvSpPr/>
          <p:nvPr/>
        </p:nvSpPr>
        <p:spPr>
          <a:xfrm>
            <a:off x="9792929" y="1050822"/>
            <a:ext cx="176980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ظل الأفعي ليوسف زيدان</a:t>
            </a:r>
            <a:endParaRPr lang="en-US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0D341C8-B000-4407-9870-A4A2EFC32FBE}"/>
              </a:ext>
            </a:extLst>
          </p:cNvPr>
          <p:cNvSpPr/>
          <p:nvPr/>
        </p:nvSpPr>
        <p:spPr>
          <a:xfrm>
            <a:off x="9925664" y="44244"/>
            <a:ext cx="213851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Kite Runner by Khaled Hosseini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FF916A4-6D4E-4FDA-83B7-CEB602E0F9D2}"/>
              </a:ext>
            </a:extLst>
          </p:cNvPr>
          <p:cNvSpPr/>
          <p:nvPr/>
        </p:nvSpPr>
        <p:spPr>
          <a:xfrm>
            <a:off x="6791320" y="4896460"/>
            <a:ext cx="1825729" cy="1626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Thousand Splendid Suns by Khaled Hosseini</a:t>
            </a:r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8B5D2FC-8931-4246-950D-880BFAA93659}"/>
              </a:ext>
            </a:extLst>
          </p:cNvPr>
          <p:cNvSpPr/>
          <p:nvPr/>
        </p:nvSpPr>
        <p:spPr>
          <a:xfrm>
            <a:off x="10368112" y="2890683"/>
            <a:ext cx="155595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TESOL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799D1AF-4C7D-4B46-AF0D-5A5BF72A0690}"/>
              </a:ext>
            </a:extLst>
          </p:cNvPr>
          <p:cNvSpPr/>
          <p:nvPr/>
        </p:nvSpPr>
        <p:spPr>
          <a:xfrm>
            <a:off x="10014153" y="4601499"/>
            <a:ext cx="182572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Stonning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Soraya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0A665E5-F710-44F8-BA05-948DE334549E}"/>
              </a:ext>
            </a:extLst>
          </p:cNvPr>
          <p:cNvSpPr/>
          <p:nvPr/>
        </p:nvSpPr>
        <p:spPr>
          <a:xfrm>
            <a:off x="8155858" y="4306530"/>
            <a:ext cx="1769806" cy="943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MBA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B58C836-6C2E-4FB3-91B0-23320B7955AC}"/>
              </a:ext>
            </a:extLst>
          </p:cNvPr>
          <p:cNvSpPr/>
          <p:nvPr/>
        </p:nvSpPr>
        <p:spPr>
          <a:xfrm>
            <a:off x="3880056" y="4396865"/>
            <a:ext cx="254286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Managerial quality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34DA78-41D3-42B8-A0D5-3FB3819F0399}"/>
              </a:ext>
            </a:extLst>
          </p:cNvPr>
          <p:cNvSpPr/>
          <p:nvPr/>
        </p:nvSpPr>
        <p:spPr>
          <a:xfrm>
            <a:off x="3672349" y="3366319"/>
            <a:ext cx="39968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Wide borders almost not defined</a:t>
            </a:r>
          </a:p>
        </p:txBody>
      </p:sp>
    </p:spTree>
    <p:extLst>
      <p:ext uri="{BB962C8B-B14F-4D97-AF65-F5344CB8AC3E}">
        <p14:creationId xmlns:p14="http://schemas.microsoft.com/office/powerpoint/2010/main" val="358841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5BF5-43C7-4958-8F42-BEFA6BE98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21226"/>
            <a:ext cx="4800600" cy="56842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9000" b="1" i="1" dirty="0"/>
              <a:t>Critical Methodology</a:t>
            </a:r>
            <a:br>
              <a:rPr lang="en-GB" sz="6400" dirty="0"/>
            </a:br>
            <a:r>
              <a:rPr lang="en-GB" sz="6400" dirty="0"/>
              <a:t>is necessary to find similarities and differences</a:t>
            </a:r>
            <a:endParaRPr lang="en-GB" sz="6400" b="1" dirty="0"/>
          </a:p>
          <a:p>
            <a:pPr marL="0" indent="0">
              <a:buNone/>
            </a:pPr>
            <a:r>
              <a:rPr lang="en-GB" sz="8000" b="1" i="1" dirty="0"/>
              <a:t>Objects of comparison</a:t>
            </a:r>
          </a:p>
          <a:p>
            <a:pPr marL="0" indent="0">
              <a:buNone/>
            </a:pPr>
            <a:r>
              <a:rPr lang="en-GB" sz="8000" b="1" i="1" dirty="0"/>
              <a:t>Thematic(quantity or quality) </a:t>
            </a:r>
            <a:r>
              <a:rPr lang="en-GB" sz="6400" b="1" dirty="0"/>
              <a:t>(Ideas/ Characters/ authors/ nationalities)</a:t>
            </a:r>
          </a:p>
          <a:p>
            <a:pPr marL="0" indent="0">
              <a:buNone/>
            </a:pPr>
            <a:r>
              <a:rPr lang="en-GB" sz="8000" b="1" i="1" dirty="0"/>
              <a:t>Technical (quantity or quality):</a:t>
            </a:r>
            <a:r>
              <a:rPr lang="en-GB" sz="2400" b="1" dirty="0"/>
              <a:t> </a:t>
            </a:r>
            <a:r>
              <a:rPr lang="en-GB" sz="6400" b="1" dirty="0"/>
              <a:t>Language/figures of speech</a:t>
            </a:r>
          </a:p>
          <a:p>
            <a:pPr marL="0" indent="0">
              <a:buNone/>
            </a:pPr>
            <a:r>
              <a:rPr lang="en-GB" sz="6400" b="1" dirty="0"/>
              <a:t>Example ???</a:t>
            </a:r>
            <a:endParaRPr lang="en-US" sz="44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16F88F-EF62-40A0-AA16-B78663AE6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6618" y="221226"/>
            <a:ext cx="5681777" cy="6474542"/>
          </a:xfrm>
        </p:spPr>
        <p:txBody>
          <a:bodyPr>
            <a:normAutofit fontScale="40000" lnSpcReduction="20000"/>
          </a:bodyPr>
          <a:lstStyle/>
          <a:p>
            <a:r>
              <a:rPr lang="en-GB" sz="8000" b="1" dirty="0"/>
              <a:t>Influence</a:t>
            </a:r>
          </a:p>
          <a:p>
            <a:r>
              <a:rPr lang="en-GB" sz="8000" b="1" dirty="0"/>
              <a:t>Parallel</a:t>
            </a:r>
          </a:p>
          <a:p>
            <a:r>
              <a:rPr lang="en-GB" sz="8000" b="1" dirty="0"/>
              <a:t>Intertextuality</a:t>
            </a:r>
          </a:p>
          <a:p>
            <a:r>
              <a:rPr lang="en-GB" sz="6400" b="1" dirty="0"/>
              <a:t>Similarities and differences are explained according to 1or 2 or 3</a:t>
            </a:r>
          </a:p>
          <a:p>
            <a:r>
              <a:rPr lang="en-GB" sz="8000" b="1" dirty="0"/>
              <a:t>Criteria (Thematic/Technical)</a:t>
            </a:r>
            <a:r>
              <a:rPr lang="en-GB" sz="6400" b="1" dirty="0"/>
              <a:t>according to which objects are compared</a:t>
            </a:r>
          </a:p>
          <a:p>
            <a:r>
              <a:rPr lang="en-GB" sz="6400" b="1" u="sng" dirty="0"/>
              <a:t>Quantity</a:t>
            </a:r>
            <a:r>
              <a:rPr lang="en-GB" sz="6400" b="1" dirty="0"/>
              <a:t>: With regard to repetition </a:t>
            </a:r>
          </a:p>
          <a:p>
            <a:r>
              <a:rPr lang="en-GB" sz="6400" b="1" u="sng" dirty="0"/>
              <a:t>Quality: </a:t>
            </a:r>
            <a:r>
              <a:rPr lang="en-GB" sz="6400" b="1" dirty="0"/>
              <a:t>With regard to LOVE, LUST, Married LIFE, Tragedy, Comedy, Real vs Ideal</a:t>
            </a:r>
            <a:endParaRPr lang="en-US" sz="6400" b="1" dirty="0"/>
          </a:p>
          <a:p>
            <a:pPr marL="0" indent="0">
              <a:buNone/>
            </a:pPr>
            <a:endParaRPr lang="en-GB" sz="6400" b="1" dirty="0"/>
          </a:p>
        </p:txBody>
      </p:sp>
    </p:spTree>
    <p:extLst>
      <p:ext uri="{BB962C8B-B14F-4D97-AF65-F5344CB8AC3E}">
        <p14:creationId xmlns:p14="http://schemas.microsoft.com/office/powerpoint/2010/main" val="30456425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1204</Words>
  <Application>Microsoft Office PowerPoint</Application>
  <PresentationFormat>Widescreen</PresentationFormat>
  <Paragraphs>165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Impact</vt:lpstr>
      <vt:lpstr>Wingdings 3</vt:lpstr>
      <vt:lpstr>Badge</vt:lpstr>
      <vt:lpstr>Comparative literature</vt:lpstr>
      <vt:lpstr>Codes of Conduct</vt:lpstr>
      <vt:lpstr>Retrospective view</vt:lpstr>
      <vt:lpstr>Types of Influence</vt:lpstr>
      <vt:lpstr>Types of Influence</vt:lpstr>
      <vt:lpstr>Retrospective view</vt:lpstr>
      <vt:lpstr>American School</vt:lpstr>
      <vt:lpstr>PowerPoint Presentation</vt:lpstr>
      <vt:lpstr>PowerPoint Presentation</vt:lpstr>
      <vt:lpstr>PowerPoint Presentation</vt:lpstr>
      <vt:lpstr>PowerPoint Presentation</vt:lpstr>
      <vt:lpstr>Wrap questions</vt:lpstr>
      <vt:lpstr>Comparing and contrasting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Shahine Shaymaa</dc:creator>
  <cp:lastModifiedBy>Shahine Shaymaa</cp:lastModifiedBy>
  <cp:revision>2</cp:revision>
  <dcterms:created xsi:type="dcterms:W3CDTF">2020-04-02T17:29:21Z</dcterms:created>
  <dcterms:modified xsi:type="dcterms:W3CDTF">2020-04-02T17:42:15Z</dcterms:modified>
</cp:coreProperties>
</file>